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318" r:id="rId5"/>
    <p:sldId id="315" r:id="rId6"/>
    <p:sldId id="264" r:id="rId7"/>
    <p:sldId id="256" r:id="rId8"/>
    <p:sldId id="261" r:id="rId9"/>
    <p:sldId id="262" r:id="rId10"/>
    <p:sldId id="311" r:id="rId11"/>
    <p:sldId id="313" r:id="rId12"/>
    <p:sldId id="312" r:id="rId13"/>
    <p:sldId id="300" r:id="rId14"/>
    <p:sldId id="301" r:id="rId15"/>
    <p:sldId id="302" r:id="rId16"/>
    <p:sldId id="316" r:id="rId17"/>
    <p:sldId id="317" r:id="rId18"/>
    <p:sldId id="279" r:id="rId19"/>
    <p:sldId id="263" r:id="rId2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FFCC"/>
    <a:srgbClr val="6699FF"/>
    <a:srgbClr val="FAED3B"/>
    <a:srgbClr val="15142A"/>
    <a:srgbClr val="3CDFE6"/>
    <a:srgbClr val="99CCFF"/>
    <a:srgbClr val="70AD47"/>
    <a:srgbClr val="A7FDFF"/>
    <a:srgbClr val="0C0D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0" autoAdjust="0"/>
    <p:restoredTop sz="94249" autoAdjust="0"/>
  </p:normalViewPr>
  <p:slideViewPr>
    <p:cSldViewPr snapToGrid="0">
      <p:cViewPr varScale="1">
        <p:scale>
          <a:sx n="85" d="100"/>
          <a:sy n="85" d="100"/>
        </p:scale>
        <p:origin x="-72"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8</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60440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38837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76297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7058481" y="4078941"/>
            <a:ext cx="1564727" cy="1242104"/>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sv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39.png"/><Relationship Id="rId12"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3.png"/><Relationship Id="rId5" Type="http://schemas.openxmlformats.org/officeDocument/2006/relationships/image" Target="../media/image49.png"/><Relationship Id="rId10" Type="http://schemas.openxmlformats.org/officeDocument/2006/relationships/image" Target="../media/image30.svg"/><Relationship Id="rId4" Type="http://schemas.openxmlformats.org/officeDocument/2006/relationships/image" Target="../media/image4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40.png"/><Relationship Id="rId12"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56.png"/><Relationship Id="rId5" Type="http://schemas.openxmlformats.org/officeDocument/2006/relationships/image" Target="../media/image39.png"/><Relationship Id="rId10"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43.png"/><Relationship Id="rId14"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60.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39.png"/><Relationship Id="rId10"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66.png"/><Relationship Id="rId5" Type="http://schemas.openxmlformats.org/officeDocument/2006/relationships/image" Target="../media/image40.png"/><Relationship Id="rId10" Type="http://schemas.openxmlformats.org/officeDocument/2006/relationships/image" Target="../media/image65.png"/><Relationship Id="rId4" Type="http://schemas.openxmlformats.org/officeDocument/2006/relationships/image" Target="../media/image3.sv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5.sv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9.jpeg"/><Relationship Id="rId7" Type="http://schemas.openxmlformats.org/officeDocument/2006/relationships/slide" Target="slide5.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slide" Target="slide9.xml"/><Relationship Id="rId5" Type="http://schemas.openxmlformats.org/officeDocument/2006/relationships/image" Target="../media/image11.jpeg"/><Relationship Id="rId10" Type="http://schemas.openxmlformats.org/officeDocument/2006/relationships/slide" Target="slide8.xml"/><Relationship Id="rId4" Type="http://schemas.openxmlformats.org/officeDocument/2006/relationships/image" Target="../media/image10.jpe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notesSlide" Target="../notesSlides/notesSlide3.xml"/><Relationship Id="rId7" Type="http://schemas.openxmlformats.org/officeDocument/2006/relationships/image" Target="../media/image14.png"/><Relationship Id="rId12"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slide" Target="slide4.xm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24.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33.png"/><Relationship Id="rId4" Type="http://schemas.openxmlformats.org/officeDocument/2006/relationships/slide" Target="slide4.xml"/><Relationship Id="rId9" Type="http://schemas.openxmlformats.org/officeDocument/2006/relationships/image" Target="../media/image32.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2" y="0"/>
            <a:ext cx="9111408"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830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981350" y="207123"/>
            <a:ext cx="2501903" cy="2537965"/>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817071" y="21025"/>
            <a:ext cx="1116302" cy="1116302"/>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sp>
        <p:nvSpPr>
          <p:cNvPr id="21" name="TextBox 20">
            <a:extLst>
              <a:ext uri="{FF2B5EF4-FFF2-40B4-BE49-F238E27FC236}">
                <a16:creationId xmlns:a16="http://schemas.microsoft.com/office/drawing/2014/main" xmlns="" id="{7E78F31C-3CAD-4C21-B44B-6EF2910B576D}"/>
              </a:ext>
            </a:extLst>
          </p:cNvPr>
          <p:cNvSpPr txBox="1"/>
          <p:nvPr/>
        </p:nvSpPr>
        <p:spPr>
          <a:xfrm>
            <a:off x="277496" y="324408"/>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1 : </a:t>
            </a:r>
            <a:endParaRPr lang="en-US" sz="1800">
              <a:latin typeface="Arial" panose="020B0604020202020204" pitchFamily="34" charset="0"/>
              <a:cs typeface="Arial" panose="020B0604020202020204" pitchFamily="34" charset="0"/>
            </a:endParaRPr>
          </a:p>
        </p:txBody>
      </p:sp>
      <p:sp>
        <p:nvSpPr>
          <p:cNvPr id="6" name="Rectangle 5"/>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3109" y="381800"/>
            <a:ext cx="2493234" cy="36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94" y="708797"/>
            <a:ext cx="6734366" cy="189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8623" y="2224131"/>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624" y="2601842"/>
            <a:ext cx="9070526" cy="75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624" y="3443559"/>
            <a:ext cx="7308635" cy="44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053295"/>
            <a:ext cx="5699585" cy="9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848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32"/>
                                        </p:tgtEl>
                                        <p:attrNameLst>
                                          <p:attrName>style.visibility</p:attrName>
                                        </p:attrNameLst>
                                      </p:cBhvr>
                                      <p:to>
                                        <p:strVal val="visible"/>
                                      </p:to>
                                    </p:set>
                                    <p:animEffect transition="in" filter="wipe(down)">
                                      <p:cBhvr>
                                        <p:cTn id="12" dur="500"/>
                                        <p:tgtEl>
                                          <p:spTgt spid="51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33"/>
                                        </p:tgtEl>
                                        <p:attrNameLst>
                                          <p:attrName>style.visibility</p:attrName>
                                        </p:attrNameLst>
                                      </p:cBhvr>
                                      <p:to>
                                        <p:strVal val="visible"/>
                                      </p:to>
                                    </p:set>
                                    <p:animEffect transition="in" filter="wipe(down)">
                                      <p:cBhvr>
                                        <p:cTn id="17" dur="500"/>
                                        <p:tgtEl>
                                          <p:spTgt spid="51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34"/>
                                        </p:tgtEl>
                                        <p:attrNameLst>
                                          <p:attrName>style.visibility</p:attrName>
                                        </p:attrNameLst>
                                      </p:cBhvr>
                                      <p:to>
                                        <p:strVal val="visible"/>
                                      </p:to>
                                    </p:set>
                                    <p:animEffect transition="in" filter="wipe(down)">
                                      <p:cBhvr>
                                        <p:cTn id="22"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TextBox 7">
            <a:extLst>
              <a:ext uri="{FF2B5EF4-FFF2-40B4-BE49-F238E27FC236}">
                <a16:creationId xmlns:a16="http://schemas.microsoft.com/office/drawing/2014/main" xmlns="" id="{7E78F31C-3CAD-4C21-B44B-6EF2910B576D}"/>
              </a:ext>
            </a:extLst>
          </p:cNvPr>
          <p:cNvSpPr txBox="1"/>
          <p:nvPr/>
        </p:nvSpPr>
        <p:spPr>
          <a:xfrm>
            <a:off x="138693" y="393155"/>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2 :  </a:t>
            </a:r>
            <a:endParaRPr lang="en-US" sz="1800">
              <a:latin typeface="Arial" panose="020B0604020202020204" pitchFamily="34" charset="0"/>
              <a:cs typeface="Arial" panose="020B0604020202020204" pitchFamily="34" charset="0"/>
            </a:endParaRPr>
          </a:p>
        </p:txBody>
      </p:sp>
      <p:sp>
        <p:nvSpPr>
          <p:cNvPr id="11" name="Rectangle 10"/>
          <p:cNvSpPr/>
          <p:nvPr/>
        </p:nvSpPr>
        <p:spPr>
          <a:xfrm>
            <a:off x="6702912"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405" y="455744"/>
            <a:ext cx="3343990" cy="35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6" y="815313"/>
            <a:ext cx="6727985" cy="133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96" y="2952212"/>
            <a:ext cx="2844846" cy="179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3300" y="2952212"/>
            <a:ext cx="2614524" cy="146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631394">
            <a:off x="6981350" y="207123"/>
            <a:ext cx="2501903" cy="2537965"/>
          </a:xfrm>
          <a:prstGeom prst="rect">
            <a:avLst/>
          </a:prstGeom>
        </p:spPr>
      </p:pic>
      <p:pic>
        <p:nvPicPr>
          <p:cNvPr id="18"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817071" y="21025"/>
            <a:ext cx="1116302" cy="1116302"/>
          </a:xfrm>
          <a:prstGeom prst="rect">
            <a:avLst/>
          </a:prstGeom>
        </p:spPr>
      </p:pic>
      <p:sp>
        <p:nvSpPr>
          <p:cNvPr id="19" name="TextBox 18">
            <a:extLst>
              <a:ext uri="{FF2B5EF4-FFF2-40B4-BE49-F238E27FC236}">
                <a16:creationId xmlns:a16="http://schemas.microsoft.com/office/drawing/2014/main" xmlns=""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pic>
        <p:nvPicPr>
          <p:cNvPr id="2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1619" y="2039540"/>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496" y="2571750"/>
            <a:ext cx="3113602" cy="230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5507" y="2618121"/>
            <a:ext cx="2998326" cy="213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445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circle(in)">
                                      <p:cBhvr>
                                        <p:cTn id="22" dur="2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circle(in)">
                                      <p:cBhvr>
                                        <p:cTn id="2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Rectangle 7"/>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10" name="TextBox 9">
            <a:extLst>
              <a:ext uri="{FF2B5EF4-FFF2-40B4-BE49-F238E27FC236}">
                <a16:creationId xmlns:a16="http://schemas.microsoft.com/office/drawing/2014/main" xmlns="" id="{7E78F31C-3CAD-4C21-B44B-6EF2910B576D}"/>
              </a:ext>
            </a:extLst>
          </p:cNvPr>
          <p:cNvSpPr txBox="1"/>
          <p:nvPr/>
        </p:nvSpPr>
        <p:spPr>
          <a:xfrm>
            <a:off x="97183" y="488787"/>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3 :  </a:t>
            </a:r>
            <a:endParaRPr lang="en-US" sz="1800">
              <a:latin typeface="Arial" panose="020B0604020202020204" pitchFamily="34" charset="0"/>
              <a:cs typeface="Arial" panose="020B0604020202020204" pitchFamily="34"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626" y="568856"/>
            <a:ext cx="803794" cy="32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87" y="2684051"/>
            <a:ext cx="1832875" cy="218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631394">
            <a:off x="6981350" y="207123"/>
            <a:ext cx="2501903" cy="2537965"/>
          </a:xfrm>
          <a:prstGeom prst="rect">
            <a:avLst/>
          </a:prstGeom>
        </p:spPr>
      </p:pic>
      <p:pic>
        <p:nvPicPr>
          <p:cNvPr id="19"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817071" y="21025"/>
            <a:ext cx="1116302" cy="1116302"/>
          </a:xfrm>
          <a:prstGeom prst="rect">
            <a:avLst/>
          </a:prstGeom>
        </p:spPr>
      </p:pic>
      <p:sp>
        <p:nvSpPr>
          <p:cNvPr id="20" name="TextBox 19">
            <a:extLst>
              <a:ext uri="{FF2B5EF4-FFF2-40B4-BE49-F238E27FC236}">
                <a16:creationId xmlns:a16="http://schemas.microsoft.com/office/drawing/2014/main" xmlns=""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pic>
        <p:nvPicPr>
          <p:cNvPr id="2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3006" y="2115504"/>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4543" y="2524254"/>
            <a:ext cx="2408028" cy="250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5796" y="2803034"/>
            <a:ext cx="2169668" cy="162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1188" y="2524254"/>
            <a:ext cx="3756496" cy="218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83" y="897811"/>
            <a:ext cx="6409126" cy="132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1571" y="2616784"/>
            <a:ext cx="2577550" cy="180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164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down)">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circle(in)">
                                      <p:cBhvr>
                                        <p:cTn id="17" dur="2000"/>
                                        <p:tgtEl>
                                          <p:spTgt spid="61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wipe(down)">
                                      <p:cBhvr>
                                        <p:cTn id="22" dur="500"/>
                                        <p:tgtEl>
                                          <p:spTgt spid="61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wipe(down)">
                                      <p:cBhvr>
                                        <p:cTn id="27" dur="500"/>
                                        <p:tgtEl>
                                          <p:spTgt spid="6151"/>
                                        </p:tgtEl>
                                      </p:cBhvr>
                                    </p:animEffect>
                                  </p:childTnLst>
                                </p:cTn>
                              </p:par>
                              <p:par>
                                <p:cTn id="28" presetID="4" presetClass="exit" presetSubtype="32" fill="hold" nodeType="withEffect">
                                  <p:stCondLst>
                                    <p:cond delay="0"/>
                                  </p:stCondLst>
                                  <p:childTnLst>
                                    <p:animEffect transition="out" filter="box(out)">
                                      <p:cBhvr>
                                        <p:cTn id="29" dur="10"/>
                                        <p:tgtEl>
                                          <p:spTgt spid="6148"/>
                                        </p:tgtEl>
                                      </p:cBhvr>
                                    </p:animEffect>
                                    <p:set>
                                      <p:cBhvr>
                                        <p:cTn id="30" dur="1" fill="hold">
                                          <p:stCondLst>
                                            <p:cond delay="9"/>
                                          </p:stCondLst>
                                        </p:cTn>
                                        <p:tgtEl>
                                          <p:spTgt spid="6148"/>
                                        </p:tgtEl>
                                        <p:attrNameLst>
                                          <p:attrName>style.visibility</p:attrName>
                                        </p:attrNameLst>
                                      </p:cBhvr>
                                      <p:to>
                                        <p:strVal val="hidden"/>
                                      </p:to>
                                    </p:set>
                                  </p:childTnLst>
                                </p:cTn>
                              </p:par>
                              <p:par>
                                <p:cTn id="31" presetID="4" presetClass="exit" presetSubtype="32" fill="hold" nodeType="withEffect">
                                  <p:stCondLst>
                                    <p:cond delay="0"/>
                                  </p:stCondLst>
                                  <p:childTnLst>
                                    <p:animEffect transition="out" filter="box(out)">
                                      <p:cBhvr>
                                        <p:cTn id="32" dur="2000"/>
                                        <p:tgtEl>
                                          <p:spTgt spid="6149"/>
                                        </p:tgtEl>
                                      </p:cBhvr>
                                    </p:animEffect>
                                    <p:set>
                                      <p:cBhvr>
                                        <p:cTn id="33" dur="1" fill="hold">
                                          <p:stCondLst>
                                            <p:cond delay="1999"/>
                                          </p:stCondLst>
                                        </p:cTn>
                                        <p:tgtEl>
                                          <p:spTgt spid="6149"/>
                                        </p:tgtEl>
                                        <p:attrNameLst>
                                          <p:attrName>style.visibility</p:attrName>
                                        </p:attrNameLst>
                                      </p:cBhvr>
                                      <p:to>
                                        <p:strVal val="hidden"/>
                                      </p:to>
                                    </p:set>
                                  </p:childTnLst>
                                </p:cTn>
                              </p:par>
                              <p:par>
                                <p:cTn id="34" presetID="4" presetClass="exit" presetSubtype="32" fill="hold" nodeType="withEffect">
                                  <p:stCondLst>
                                    <p:cond delay="0"/>
                                  </p:stCondLst>
                                  <p:childTnLst>
                                    <p:animEffect transition="out" filter="box(out)">
                                      <p:cBhvr>
                                        <p:cTn id="35" dur="2000"/>
                                        <p:tgtEl>
                                          <p:spTgt spid="6150"/>
                                        </p:tgtEl>
                                      </p:cBhvr>
                                    </p:animEffect>
                                    <p:set>
                                      <p:cBhvr>
                                        <p:cTn id="36" dur="1" fill="hold">
                                          <p:stCondLst>
                                            <p:cond delay="1999"/>
                                          </p:stCondLst>
                                        </p:cTn>
                                        <p:tgtEl>
                                          <p:spTgt spid="615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153"/>
                                        </p:tgtEl>
                                        <p:attrNameLst>
                                          <p:attrName>style.visibility</p:attrName>
                                        </p:attrNameLst>
                                      </p:cBhvr>
                                      <p:to>
                                        <p:strVal val="visible"/>
                                      </p:to>
                                    </p:set>
                                    <p:animEffect transition="in" filter="wipe(down)">
                                      <p:cBhvr>
                                        <p:cTn id="41"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Rectangle 7"/>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6" name="TextBox 5">
            <a:extLst>
              <a:ext uri="{FF2B5EF4-FFF2-40B4-BE49-F238E27FC236}">
                <a16:creationId xmlns:a16="http://schemas.microsoft.com/office/drawing/2014/main" xmlns="" id="{7E78F31C-3CAD-4C21-B44B-6EF2910B576D}"/>
              </a:ext>
            </a:extLst>
          </p:cNvPr>
          <p:cNvSpPr txBox="1"/>
          <p:nvPr/>
        </p:nvSpPr>
        <p:spPr>
          <a:xfrm>
            <a:off x="67971" y="484528"/>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4 :  </a:t>
            </a:r>
            <a:endParaRPr lang="en-US" sz="180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28" y="560280"/>
            <a:ext cx="2681813" cy="33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2" y="1003566"/>
            <a:ext cx="6671006" cy="113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631394">
            <a:off x="6981350" y="207123"/>
            <a:ext cx="2501903" cy="2537965"/>
          </a:xfrm>
          <a:prstGeom prst="rect">
            <a:avLst/>
          </a:prstGeom>
        </p:spPr>
      </p:pic>
      <p:pic>
        <p:nvPicPr>
          <p:cNvPr id="1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817071" y="21025"/>
            <a:ext cx="1116302" cy="1116302"/>
          </a:xfrm>
          <a:prstGeom prst="rect">
            <a:avLst/>
          </a:prstGeom>
        </p:spPr>
      </p:pic>
      <p:sp>
        <p:nvSpPr>
          <p:cNvPr id="13" name="TextBox 12">
            <a:extLst>
              <a:ext uri="{FF2B5EF4-FFF2-40B4-BE49-F238E27FC236}">
                <a16:creationId xmlns:a16="http://schemas.microsoft.com/office/drawing/2014/main" xmlns="" id="{DEAC0E1E-50D5-48F7-8449-EF3C31CD2512}"/>
              </a:ext>
            </a:extLst>
          </p:cNvPr>
          <p:cNvSpPr txBox="1"/>
          <p:nvPr/>
        </p:nvSpPr>
        <p:spPr>
          <a:xfrm>
            <a:off x="7553833" y="948087"/>
            <a:ext cx="1315108"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4 </a:t>
            </a:r>
            <a:r>
              <a:rPr lang="en-US" b="1" i="1">
                <a:solidFill>
                  <a:srgbClr val="7030A0"/>
                </a:solidFill>
                <a:latin typeface="Times New Roman" panose="02020603050405020304" pitchFamily="18" charset="0"/>
              </a:rPr>
              <a:t>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pic>
        <p:nvPicPr>
          <p:cNvPr id="1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1619" y="2039540"/>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735" y="2525442"/>
            <a:ext cx="5585655"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304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arn(inVertical)">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27106" y="41152"/>
            <a:ext cx="4287971"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Arial" panose="020B0604020202020204" pitchFamily="34" charset="0"/>
                <a:cs typeface="Arial" panose="020B0604020202020204" pitchFamily="34" charset="0"/>
              </a:rPr>
              <a:t>HOẠT ĐỘNG LUYỆN TẬP</a:t>
            </a:r>
          </a:p>
        </p:txBody>
      </p:sp>
      <p:sp>
        <p:nvSpPr>
          <p:cNvPr id="8" name="Rectangle 7"/>
          <p:cNvSpPr/>
          <p:nvPr/>
        </p:nvSpPr>
        <p:spPr>
          <a:xfrm>
            <a:off x="6606540" y="413766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6" name="TextBox 5">
            <a:extLst>
              <a:ext uri="{FF2B5EF4-FFF2-40B4-BE49-F238E27FC236}">
                <a16:creationId xmlns:a16="http://schemas.microsoft.com/office/drawing/2014/main" xmlns="" id="{7E78F31C-3CAD-4C21-B44B-6EF2910B576D}"/>
              </a:ext>
            </a:extLst>
          </p:cNvPr>
          <p:cNvSpPr txBox="1"/>
          <p:nvPr/>
        </p:nvSpPr>
        <p:spPr>
          <a:xfrm>
            <a:off x="27106" y="463339"/>
            <a:ext cx="8655209" cy="484748"/>
          </a:xfrm>
          <a:prstGeom prst="rect">
            <a:avLst/>
          </a:prstGeom>
          <a:noFill/>
        </p:spPr>
        <p:txBody>
          <a:bodyPr wrap="square" lIns="68580" tIns="34290" rIns="68580" bIns="34290" rtlCol="0">
            <a:spAutoFit/>
          </a:bodyPr>
          <a:lstStyle/>
          <a:p>
            <a:pPr algn="just">
              <a:lnSpc>
                <a:spcPct val="150000"/>
              </a:lnSpc>
            </a:pPr>
            <a:r>
              <a:rPr lang="en-US" sz="1800" b="1" u="sng">
                <a:latin typeface="Arial" panose="020B0604020202020204" pitchFamily="34" charset="0"/>
                <a:cs typeface="Arial" panose="020B0604020202020204" pitchFamily="34" charset="0"/>
              </a:rPr>
              <a:t>DẠNG </a:t>
            </a:r>
            <a:r>
              <a:rPr lang="en-US" sz="1800" b="1" u="sng" smtClean="0">
                <a:latin typeface="Arial" panose="020B0604020202020204" pitchFamily="34" charset="0"/>
                <a:cs typeface="Arial" panose="020B0604020202020204" pitchFamily="34" charset="0"/>
              </a:rPr>
              <a:t>5 </a:t>
            </a:r>
            <a:r>
              <a:rPr lang="en-US" sz="1800" b="1" u="sng">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pic>
        <p:nvPicPr>
          <p:cNvPr id="7"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400671" y="83464"/>
            <a:ext cx="3108716" cy="2537965"/>
          </a:xfrm>
          <a:prstGeom prst="rect">
            <a:avLst/>
          </a:prstGeom>
        </p:spPr>
      </p:pic>
      <p:pic>
        <p:nvPicPr>
          <p:cNvPr id="9"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605202" y="-90485"/>
            <a:ext cx="1116302" cy="1116302"/>
          </a:xfrm>
          <a:prstGeom prst="rect">
            <a:avLst/>
          </a:prstGeom>
        </p:spPr>
      </p:pic>
      <p:sp>
        <p:nvSpPr>
          <p:cNvPr id="10" name="TextBox 9">
            <a:extLst>
              <a:ext uri="{FF2B5EF4-FFF2-40B4-BE49-F238E27FC236}">
                <a16:creationId xmlns:a16="http://schemas.microsoft.com/office/drawing/2014/main" xmlns="" id="{DEAC0E1E-50D5-48F7-8449-EF3C31CD2512}"/>
              </a:ext>
            </a:extLst>
          </p:cNvPr>
          <p:cNvSpPr txBox="1"/>
          <p:nvPr/>
        </p:nvSpPr>
        <p:spPr>
          <a:xfrm>
            <a:off x="7214834" y="836577"/>
            <a:ext cx="1763143" cy="1577355"/>
          </a:xfrm>
          <a:prstGeom prst="rect">
            <a:avLst/>
          </a:prstGeom>
          <a:noFill/>
        </p:spPr>
        <p:txBody>
          <a:bodyPr wrap="square" lIns="68580" tIns="34290" rIns="68580" bIns="34290">
            <a:spAutoFit/>
          </a:bodyPr>
          <a:lstStyle/>
          <a:p>
            <a:r>
              <a:rPr lang="en-US" b="1" i="1">
                <a:solidFill>
                  <a:srgbClr val="7030A0"/>
                </a:solidFill>
                <a:latin typeface="Times New Roman" panose="02020603050405020304" pitchFamily="18" charset="0"/>
              </a:rPr>
              <a:t>Chia lớp thành </a:t>
            </a:r>
            <a:r>
              <a:rPr lang="en-US" b="1" i="1" smtClean="0">
                <a:solidFill>
                  <a:srgbClr val="7030A0"/>
                </a:solidFill>
                <a:latin typeface="Times New Roman" panose="02020603050405020304" pitchFamily="18" charset="0"/>
              </a:rPr>
              <a:t>2 </a:t>
            </a:r>
            <a:r>
              <a:rPr lang="en-US" b="1" i="1" smtClean="0">
                <a:solidFill>
                  <a:srgbClr val="7030A0"/>
                </a:solidFill>
                <a:latin typeface="Times New Roman" panose="02020603050405020304" pitchFamily="18" charset="0"/>
              </a:rPr>
              <a:t> </a:t>
            </a:r>
            <a:r>
              <a:rPr lang="en-US" b="1" i="1">
                <a:solidFill>
                  <a:srgbClr val="7030A0"/>
                </a:solidFill>
                <a:latin typeface="Times New Roman" panose="02020603050405020304" pitchFamily="18" charset="0"/>
              </a:rPr>
              <a:t>nhóm, HS </a:t>
            </a:r>
            <a:r>
              <a:rPr lang="en-US" b="1" i="1" smtClean="0">
                <a:solidFill>
                  <a:srgbClr val="7030A0"/>
                </a:solidFill>
                <a:latin typeface="Times New Roman" panose="02020603050405020304" pitchFamily="18" charset="0"/>
              </a:rPr>
              <a:t>trong nhóm thảo luận.</a:t>
            </a:r>
            <a:endParaRPr lang="en-US" b="1" i="1">
              <a:solidFill>
                <a:srgbClr val="7030A0"/>
              </a:solidFill>
              <a:latin typeface="Times New Roman" panose="02020603050405020304" pitchFamily="18" charset="0"/>
            </a:endParaRPr>
          </a:p>
          <a:p>
            <a:r>
              <a:rPr lang="en-US" b="1" i="1" smtClean="0">
                <a:solidFill>
                  <a:srgbClr val="7030A0"/>
                </a:solidFill>
                <a:latin typeface="Times New Roman" panose="02020603050405020304" pitchFamily="18" charset="0"/>
              </a:rPr>
              <a:t>Đại diện nhóm lên </a:t>
            </a:r>
            <a:r>
              <a:rPr lang="en-US" b="1" i="1" smtClean="0">
                <a:solidFill>
                  <a:srgbClr val="7030A0"/>
                </a:solidFill>
                <a:latin typeface="Times New Roman" panose="02020603050405020304" pitchFamily="18" charset="0"/>
              </a:rPr>
              <a:t>bảng </a:t>
            </a:r>
            <a:r>
              <a:rPr lang="en-US" b="1" i="1">
                <a:solidFill>
                  <a:srgbClr val="7030A0"/>
                </a:solidFill>
                <a:latin typeface="Times New Roman" panose="02020603050405020304" pitchFamily="18" charset="0"/>
              </a:rPr>
              <a:t>trình bày, </a:t>
            </a:r>
            <a:endParaRPr lang="en-US" b="1" i="1" smtClean="0">
              <a:solidFill>
                <a:srgbClr val="7030A0"/>
              </a:solidFill>
              <a:latin typeface="Times New Roman" panose="02020603050405020304" pitchFamily="18" charset="0"/>
            </a:endParaRPr>
          </a:p>
          <a:p>
            <a:r>
              <a:rPr lang="en-US" b="1" i="1" smtClean="0">
                <a:solidFill>
                  <a:srgbClr val="7030A0"/>
                </a:solidFill>
                <a:latin typeface="Times New Roman" panose="02020603050405020304" pitchFamily="18" charset="0"/>
              </a:rPr>
              <a:t>nhận </a:t>
            </a:r>
            <a:r>
              <a:rPr lang="en-US" b="1" i="1">
                <a:solidFill>
                  <a:srgbClr val="7030A0"/>
                </a:solidFill>
                <a:latin typeface="Times New Roman" panose="02020603050405020304" pitchFamily="18" charset="0"/>
              </a:rPr>
              <a:t>xét chéo.</a:t>
            </a:r>
          </a:p>
          <a:p>
            <a:endParaRPr lang="en-US" i="1">
              <a:solidFill>
                <a:srgbClr val="7030A0"/>
              </a:solidFill>
            </a:endParaRPr>
          </a:p>
        </p:txBody>
      </p:sp>
      <p:pic>
        <p:nvPicPr>
          <p:cNvPr id="1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777" y="2386361"/>
            <a:ext cx="1069355" cy="36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335" y="898563"/>
            <a:ext cx="6363966" cy="14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7675" y="508862"/>
            <a:ext cx="4905832" cy="38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7893" y="2570951"/>
            <a:ext cx="2464408" cy="133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988" y="2767621"/>
            <a:ext cx="3567427" cy="225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0779" y="2597467"/>
            <a:ext cx="204311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304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circle(in)">
                                      <p:cBhvr>
                                        <p:cTn id="12"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84407" y="74705"/>
            <a:ext cx="8957414" cy="4994090"/>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2419128" y="246156"/>
            <a:ext cx="4287971" cy="717088"/>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962663" y="1239468"/>
            <a:ext cx="7881300" cy="1038746"/>
          </a:xfrm>
          <a:prstGeom prst="rect">
            <a:avLst/>
          </a:prstGeom>
          <a:noFill/>
        </p:spPr>
        <p:txBody>
          <a:bodyPr wrap="square" lIns="68580" tIns="34290" rIns="68580" bIns="34290">
            <a:spAutoFit/>
          </a:bodyPr>
          <a:lstStyle/>
          <a:p>
            <a:pPr>
              <a:lnSpc>
                <a:spcPct val="150000"/>
              </a:lnSpc>
            </a:pPr>
            <a:r>
              <a:rPr lang="vi-VN" sz="2100">
                <a:latin typeface="+mj-lt"/>
                <a:ea typeface="Times New Roman" panose="02020603050405020304" pitchFamily="18" charset="0"/>
                <a:cs typeface="Times New Roman" panose="02020603050405020304" pitchFamily="18" charset="0"/>
              </a:rPr>
              <a:t>- </a:t>
            </a:r>
            <a:r>
              <a:rPr lang="en-US" sz="2100">
                <a:latin typeface="+mj-lt"/>
                <a:ea typeface="Times New Roman" panose="02020603050405020304" pitchFamily="18" charset="0"/>
                <a:cs typeface="Times New Roman" panose="02020603050405020304" pitchFamily="18" charset="0"/>
              </a:rPr>
              <a:t>Xem lại các kiến thức cơ bản </a:t>
            </a:r>
            <a:r>
              <a:rPr lang="en-US" sz="2100">
                <a:latin typeface="+mj-lt"/>
                <a:ea typeface="Times New Roman" panose="02020603050405020304" pitchFamily="18" charset="0"/>
                <a:cs typeface="Times New Roman" panose="02020603050405020304" pitchFamily="18" charset="0"/>
              </a:rPr>
              <a:t>và </a:t>
            </a:r>
            <a:r>
              <a:rPr lang="en-US" sz="2100">
                <a:latin typeface="+mj-lt"/>
                <a:ea typeface="Times New Roman" panose="02020603050405020304" pitchFamily="18" charset="0"/>
                <a:cs typeface="Times New Roman" panose="02020603050405020304" pitchFamily="18" charset="0"/>
              </a:rPr>
              <a:t>các bài tập đã chữa</a:t>
            </a:r>
            <a:r>
              <a:rPr lang="vi-VN" sz="2100">
                <a:latin typeface="+mj-lt"/>
                <a:ea typeface="Times New Roman" panose="02020603050405020304" pitchFamily="18" charset="0"/>
                <a:cs typeface="Times New Roman" panose="02020603050405020304" pitchFamily="18" charset="0"/>
              </a:rPr>
              <a:t>.</a:t>
            </a:r>
            <a:endParaRPr lang="en-US" sz="2100">
              <a:latin typeface="+mj-lt"/>
              <a:ea typeface="Times New Roman" panose="02020603050405020304" pitchFamily="18" charset="0"/>
              <a:cs typeface="Times New Roman" panose="02020603050405020304" pitchFamily="18" charset="0"/>
            </a:endParaRPr>
          </a:p>
          <a:p>
            <a:pPr marL="0" lvl="1">
              <a:lnSpc>
                <a:spcPct val="150000"/>
              </a:lnSpc>
            </a:pPr>
            <a:r>
              <a:rPr lang="en-US" sz="2100">
                <a:latin typeface="+mj-lt"/>
              </a:rPr>
              <a:t>- </a:t>
            </a:r>
            <a:r>
              <a:rPr lang="en-US" sz="2100">
                <a:latin typeface="+mj-lt"/>
              </a:rPr>
              <a:t>Xem  trước chương </a:t>
            </a:r>
            <a:r>
              <a:rPr lang="en-US" sz="2100">
                <a:latin typeface="+mj-lt"/>
              </a:rPr>
              <a:t>III </a:t>
            </a:r>
            <a:r>
              <a:rPr lang="en-US" sz="2100">
                <a:latin typeface="+mj-lt"/>
              </a:rPr>
              <a:t>– Số nguyên. </a:t>
            </a:r>
            <a:endParaRPr lang="en-US" sz="2100">
              <a:solidFill>
                <a:srgbClr val="C00000"/>
              </a:solidFill>
              <a:latin typeface="+mj-lt"/>
            </a:endParaRPr>
          </a:p>
        </p:txBody>
      </p:sp>
      <p:sp>
        <p:nvSpPr>
          <p:cNvPr id="5" name="Rectangle 4"/>
          <p:cNvSpPr/>
          <p:nvPr/>
        </p:nvSpPr>
        <p:spPr>
          <a:xfrm>
            <a:off x="6606540" y="4034790"/>
            <a:ext cx="220599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143000" y="639155"/>
            <a:ext cx="6858000" cy="1790700"/>
          </a:xfrm>
        </p:spPr>
        <p:txBody>
          <a:bodyPr>
            <a:normAutofit/>
          </a:bodyPr>
          <a:lstStyle/>
          <a:p>
            <a:r>
              <a:rPr lang="en-US" sz="6000" dirty="0">
                <a:solidFill>
                  <a:schemeClr val="bg1"/>
                </a:solidFill>
                <a:latin typeface="Rockwell" panose="02060603020205020403" pitchFamily="18" charset="0"/>
              </a:rPr>
              <a:t>Remember…</a:t>
            </a:r>
            <a:br>
              <a:rPr lang="en-US" sz="6000" dirty="0">
                <a:solidFill>
                  <a:schemeClr val="bg1"/>
                </a:solidFill>
                <a:latin typeface="Rockwell" panose="02060603020205020403" pitchFamily="18" charset="0"/>
              </a:rPr>
            </a:br>
            <a:r>
              <a:rPr lang="en-US" sz="6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2684758" y="2458754"/>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098845" y="2715274"/>
            <a:ext cx="6858000" cy="1241822"/>
          </a:xfrm>
        </p:spPr>
        <p:txBody>
          <a:bodyPr>
            <a:normAutofit/>
          </a:bodyPr>
          <a:lstStyle/>
          <a:p>
            <a:r>
              <a:rPr lang="en-US" sz="15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1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85938" y="3095363"/>
            <a:ext cx="2395598" cy="2395598"/>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7628789" y="109326"/>
            <a:ext cx="1180802" cy="1180802"/>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8188258" y="587954"/>
            <a:ext cx="1116302" cy="11163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xmlns="" id="{8A01115F-BF14-4071-B94B-61AE1ED0BFC3}"/>
              </a:ext>
            </a:extLst>
          </p:cNvPr>
          <p:cNvSpPr txBox="1">
            <a:spLocks/>
          </p:cNvSpPr>
          <p:nvPr/>
        </p:nvSpPr>
        <p:spPr>
          <a:xfrm>
            <a:off x="2057400" y="340109"/>
            <a:ext cx="6662854" cy="526701"/>
          </a:xfrm>
          <a:prstGeom prst="rect">
            <a:avLst/>
          </a:prstGeom>
          <a:solidFill>
            <a:srgbClr val="FFC000"/>
          </a:solidFill>
        </p:spPr>
        <p:txBody>
          <a:bodyPr lIns="68580" tIns="34290" rIns="68580" bIns="3429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“BỨC TRANH </a:t>
            </a:r>
            <a:r>
              <a:rPr lang="en-US" b="1">
                <a:solidFill>
                  <a:schemeClr val="accent1">
                    <a:lumMod val="50000"/>
                  </a:schemeClr>
                </a:solidFill>
              </a:rPr>
              <a:t>BÍ </a:t>
            </a:r>
            <a:r>
              <a:rPr lang="en-US" b="1" smtClean="0">
                <a:solidFill>
                  <a:schemeClr val="accent1">
                    <a:lumMod val="50000"/>
                  </a:schemeClr>
                </a:solidFill>
              </a:rPr>
              <a:t>MẬT ”</a:t>
            </a:r>
            <a:endParaRPr lang="en-US" b="1">
              <a:solidFill>
                <a:schemeClr val="accent1">
                  <a:lumMod val="50000"/>
                </a:schemeClr>
              </a:solidFill>
            </a:endParaRPr>
          </a:p>
        </p:txBody>
      </p:sp>
      <p:sp>
        <p:nvSpPr>
          <p:cNvPr id="6" name="TextBox 5">
            <a:extLst>
              <a:ext uri="{FF2B5EF4-FFF2-40B4-BE49-F238E27FC236}">
                <a16:creationId xmlns:a16="http://schemas.microsoft.com/office/drawing/2014/main" xmlns="" id="{5C8602C1-CF8C-467F-8CFD-1EE07BC92276}"/>
              </a:ext>
            </a:extLst>
          </p:cNvPr>
          <p:cNvSpPr txBox="1"/>
          <p:nvPr/>
        </p:nvSpPr>
        <p:spPr>
          <a:xfrm>
            <a:off x="68580" y="1250082"/>
            <a:ext cx="9006840" cy="2977739"/>
          </a:xfrm>
          <a:prstGeom prst="rect">
            <a:avLst/>
          </a:prstGeom>
          <a:gradFill flip="none" rotWithShape="1">
            <a:gsLst>
              <a:gs pos="0">
                <a:srgbClr val="FFEFD1"/>
              </a:gs>
              <a:gs pos="100000">
                <a:schemeClr val="bg1"/>
              </a:gs>
              <a:gs pos="100000">
                <a:srgbClr val="D1C39F"/>
              </a:gs>
            </a:gsLst>
            <a:lin ang="2700000" scaled="1"/>
            <a:tileRect/>
          </a:gradFill>
        </p:spPr>
        <p:txBody>
          <a:bodyPr wrap="square" lIns="68580" tIns="34290" rIns="68580" bIns="34290" rtlCol="0">
            <a:spAutoFit/>
          </a:bodyPr>
          <a:lstStyle/>
          <a:p>
            <a:pPr algn="just">
              <a:lnSpc>
                <a:spcPct val="150000"/>
              </a:lnSpc>
            </a:pPr>
            <a:r>
              <a:rPr lang="en-US" sz="2100" u="sng">
                <a:latin typeface="Arial" panose="020B0604020202020204" pitchFamily="34" charset="0"/>
                <a:cs typeface="Arial" panose="020B0604020202020204" pitchFamily="34" charset="0"/>
              </a:rPr>
              <a:t>LUẬT CHƠI: </a:t>
            </a: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Có </a:t>
            </a: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4 đội chơi. </a:t>
            </a:r>
            <a:endPar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Mỗi </a:t>
            </a: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đội chọn 1 miếng ghép. </a:t>
            </a:r>
            <a:endPar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Mỗi </a:t>
            </a: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một câu trả lời đúng sẽ mở được miếng ghép che trước bức </a:t>
            </a: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tranh .</a:t>
            </a:r>
          </a:p>
          <a:p>
            <a:pPr algn="just">
              <a:lnSpc>
                <a:spcPct val="150000"/>
              </a:lnSpc>
            </a:pP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 Nếu </a:t>
            </a:r>
            <a:r>
              <a:rPr lang="en-US" sz="2100">
                <a:solidFill>
                  <a:srgbClr val="0070C0"/>
                </a:solidFill>
                <a:latin typeface="Arial" panose="020B0604020202020204" pitchFamily="34" charset="0"/>
                <a:ea typeface="Times New Roman" panose="02020603050405020304" pitchFamily="18" charset="0"/>
                <a:cs typeface="Arial" panose="020B0604020202020204" pitchFamily="34" charset="0"/>
              </a:rPr>
              <a:t>đoán được nhân vật trong bức tranh và giới thiệu về nội dung bức tranh đội đó sẽ giành chiến thắng.</a:t>
            </a:r>
            <a:r>
              <a:rPr lang="en-US" sz="2100">
                <a:latin typeface="Arial" panose="020B0604020202020204" pitchFamily="34" charset="0"/>
                <a:cs typeface="Arial" panose="020B0604020202020204" pitchFamily="34" charset="0"/>
              </a:rPr>
              <a:t> </a:t>
            </a:r>
          </a:p>
        </p:txBody>
      </p:sp>
      <p:pic>
        <p:nvPicPr>
          <p:cNvPr id="1026" name="Picture 2" descr="Giễu nhại trong truyền thông: Mong manh nghệ thuật - chuyện đùa - Báo Đồng  Nai điện tử">
            <a:extLst>
              <a:ext uri="{FF2B5EF4-FFF2-40B4-BE49-F238E27FC236}">
                <a16:creationId xmlns:a16="http://schemas.microsoft.com/office/drawing/2014/main" xmlns="" id="{3BB8199D-76F9-4BFE-BE38-90CCF0F6C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84"/>
          <a:stretch/>
        </p:blipFill>
        <p:spPr bwMode="auto">
          <a:xfrm>
            <a:off x="0" y="0"/>
            <a:ext cx="1200150" cy="1206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03720" y="4114800"/>
            <a:ext cx="1920240" cy="94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Tree>
    <p:extLst>
      <p:ext uri="{BB962C8B-B14F-4D97-AF65-F5344CB8AC3E}">
        <p14:creationId xmlns:p14="http://schemas.microsoft.com/office/powerpoint/2010/main" val="4194863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676310" y="1935956"/>
            <a:ext cx="4124540" cy="22717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2023" y="891158"/>
            <a:ext cx="2091910" cy="2132158"/>
          </a:xfrm>
          <a:prstGeom prst="rect">
            <a:avLst/>
          </a:prstGeom>
        </p:spPr>
      </p:pic>
      <p:sp>
        <p:nvSpPr>
          <p:cNvPr id="59" name="Decagon 58">
            <a:hlinkClick r:id="rId7" action="ppaction://hlinksldjump"/>
          </p:cNvPr>
          <p:cNvSpPr/>
          <p:nvPr/>
        </p:nvSpPr>
        <p:spPr>
          <a:xfrm>
            <a:off x="3381520" y="1682458"/>
            <a:ext cx="659805" cy="50699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300" dirty="0">
                <a:solidFill>
                  <a:srgbClr val="FF0000"/>
                </a:solidFill>
              </a:rPr>
              <a:t>1</a:t>
            </a:r>
          </a:p>
        </p:txBody>
      </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3933" y="2773415"/>
            <a:ext cx="2061206" cy="2127364"/>
          </a:xfrm>
          <a:prstGeom prst="rect">
            <a:avLst/>
          </a:prstGeom>
        </p:spPr>
      </p:pic>
      <p:sp>
        <p:nvSpPr>
          <p:cNvPr id="63" name="Decagon 62">
            <a:hlinkClick r:id="rId9" action="ppaction://hlinksldjump"/>
          </p:cNvPr>
          <p:cNvSpPr/>
          <p:nvPr/>
        </p:nvSpPr>
        <p:spPr>
          <a:xfrm>
            <a:off x="5524353" y="3584695"/>
            <a:ext cx="520365" cy="506996"/>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300" dirty="0">
                <a:solidFill>
                  <a:srgbClr val="FF0000"/>
                </a:solidFill>
              </a:rPr>
              <a:t>4</a:t>
            </a:r>
          </a:p>
        </p:txBody>
      </p:sp>
      <p:sp>
        <p:nvSpPr>
          <p:cNvPr id="6" name="TextBox 5"/>
          <p:cNvSpPr txBox="1"/>
          <p:nvPr/>
        </p:nvSpPr>
        <p:spPr>
          <a:xfrm>
            <a:off x="2477333" y="235647"/>
            <a:ext cx="4657725" cy="623248"/>
          </a:xfrm>
          <a:prstGeom prst="rect">
            <a:avLst/>
          </a:prstGeom>
          <a:noFill/>
        </p:spPr>
        <p:txBody>
          <a:bodyPr wrap="square" lIns="68580" tIns="34290" rIns="68580" bIns="34290" rtlCol="0">
            <a:spAutoFit/>
          </a:bodyPr>
          <a:lstStyle/>
          <a:p>
            <a:r>
              <a:rPr lang="en-US" sz="3600" b="1">
                <a:solidFill>
                  <a:srgbClr val="FFFF00"/>
                </a:solidFill>
                <a:latin typeface="UTM Banque" panose="02040603050506020204" pitchFamily="18" charset="0"/>
              </a:rPr>
              <a:t>Bức tranh bí ẩn</a:t>
            </a:r>
            <a:endParaRPr lang="en-US" sz="3600" b="1" dirty="0">
              <a:solidFill>
                <a:srgbClr val="FFFF00"/>
              </a:solidFill>
              <a:latin typeface="UTM Banque" panose="02040603050506020204" pitchFamily="18" charset="0"/>
            </a:endParaRPr>
          </a:p>
        </p:txBody>
      </p:sp>
      <p:pic>
        <p:nvPicPr>
          <p:cNvPr id="7"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05808" y="3673758"/>
            <a:ext cx="457200" cy="457200"/>
          </a:xfrm>
          <a:prstGeom prst="rect">
            <a:avLst/>
          </a:prstGeom>
        </p:spPr>
      </p:pic>
    </p:spTree>
    <p:extLst>
      <p:ext uri="{BB962C8B-B14F-4D97-AF65-F5344CB8AC3E}">
        <p14:creationId xmlns:p14="http://schemas.microsoft.com/office/powerpoint/2010/main" val="4786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ppt_w</p:attrName>
                                        </p:attrNameLst>
                                      </p:cBhvr>
                                      <p:tavLst>
                                        <p:tav tm="0" fmla="#ppt_w*sin(2.5*pi*$)">
                                          <p:val>
                                            <p:fltVal val="0"/>
                                          </p:val>
                                        </p:tav>
                                        <p:tav tm="100000">
                                          <p:val>
                                            <p:fltVal val="1"/>
                                          </p:val>
                                        </p:tav>
                                      </p:tavLst>
                                    </p:anim>
                                    <p:anim calcmode="lin" valueType="num">
                                      <p:cBhvr>
                                        <p:cTn id="15" dur="2000" fill="hold"/>
                                        <p:tgtEl>
                                          <p:spTgt spid="58"/>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45"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0"/>
                                        <p:tgtEl>
                                          <p:spTgt spid="62"/>
                                        </p:tgtEl>
                                      </p:cBhvr>
                                    </p:animEffect>
                                    <p:anim calcmode="lin" valueType="num">
                                      <p:cBhvr>
                                        <p:cTn id="22" dur="2000" fill="hold"/>
                                        <p:tgtEl>
                                          <p:spTgt spid="62"/>
                                        </p:tgtEl>
                                        <p:attrNameLst>
                                          <p:attrName>ppt_w</p:attrName>
                                        </p:attrNameLst>
                                      </p:cBhvr>
                                      <p:tavLst>
                                        <p:tav tm="0" fmla="#ppt_w*sin(2.5*pi*$)">
                                          <p:val>
                                            <p:fltVal val="0"/>
                                          </p:val>
                                        </p:tav>
                                        <p:tav tm="100000">
                                          <p:val>
                                            <p:fltVal val="1"/>
                                          </p:val>
                                        </p:tav>
                                      </p:tavLst>
                                    </p:anim>
                                    <p:anim calcmode="lin" valueType="num">
                                      <p:cBhvr>
                                        <p:cTn id="23" dur="2000" fill="hold"/>
                                        <p:tgtEl>
                                          <p:spTgt spid="62"/>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606" numSld="7">
                <p:cTn id="30" repeatCount="indefinite" fill="hold" display="0">
                  <p:stCondLst>
                    <p:cond delay="indefinite"/>
                  </p:stCondLst>
                  <p:endCondLst>
                    <p:cond evt="onStopAudio" delay="0">
                      <p:tgtEl>
                        <p:sldTgt/>
                      </p:tgtEl>
                    </p:cond>
                  </p:endCondLst>
                </p:cTn>
                <p:tgtEl>
                  <p:spTgt spid="7"/>
                </p:tgtEl>
              </p:cMediaNode>
            </p:audio>
          </p:childTnLst>
        </p:cTn>
      </p:par>
    </p:tnLst>
    <p:bldLst>
      <p:bldP spid="5" grpId="0" animBg="1"/>
      <p:bldP spid="59" grpId="0" animBg="1"/>
      <p:bldP spid="6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5FC6D40F-EC0D-47D5-BFB2-845DF1ADA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52" y="0"/>
            <a:ext cx="686650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3516086" cy="26561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105" y="1"/>
            <a:ext cx="3333752" cy="267788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2656115"/>
            <a:ext cx="3516086" cy="248738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9085" y="2656113"/>
            <a:ext cx="3341915" cy="2487386"/>
          </a:xfrm>
          <a:prstGeom prst="rect">
            <a:avLst/>
          </a:prstGeom>
        </p:spPr>
      </p:pic>
      <p:sp>
        <p:nvSpPr>
          <p:cNvPr id="12" name="Decagon 11">
            <a:hlinkClick r:id="rId7" action="ppaction://hlinksldjump"/>
          </p:cNvPr>
          <p:cNvSpPr/>
          <p:nvPr/>
        </p:nvSpPr>
        <p:spPr>
          <a:xfrm>
            <a:off x="2449287" y="979716"/>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1</a:t>
            </a:r>
          </a:p>
        </p:txBody>
      </p:sp>
      <p:sp>
        <p:nvSpPr>
          <p:cNvPr id="15" name="Decagon 14">
            <a:hlinkClick r:id="rId8" action="ppaction://hlinksldjump"/>
          </p:cNvPr>
          <p:cNvSpPr/>
          <p:nvPr/>
        </p:nvSpPr>
        <p:spPr>
          <a:xfrm>
            <a:off x="5889172" y="957944"/>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2</a:t>
            </a:r>
          </a:p>
        </p:txBody>
      </p:sp>
      <p:sp>
        <p:nvSpPr>
          <p:cNvPr id="16" name="Decagon 15">
            <a:hlinkClick r:id="rId9" action="ppaction://hlinksldjump"/>
          </p:cNvPr>
          <p:cNvSpPr/>
          <p:nvPr/>
        </p:nvSpPr>
        <p:spPr>
          <a:xfrm>
            <a:off x="2449286" y="3529693"/>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3</a:t>
            </a:r>
          </a:p>
        </p:txBody>
      </p:sp>
      <p:sp>
        <p:nvSpPr>
          <p:cNvPr id="17" name="Decagon 16">
            <a:hlinkClick r:id="rId10" action="ppaction://hlinksldjump"/>
          </p:cNvPr>
          <p:cNvSpPr/>
          <p:nvPr/>
        </p:nvSpPr>
        <p:spPr>
          <a:xfrm>
            <a:off x="5954485" y="3529693"/>
            <a:ext cx="881743" cy="740228"/>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000" dirty="0">
                <a:solidFill>
                  <a:srgbClr val="FF0000"/>
                </a:solidFill>
              </a:rPr>
              <a:t>4</a:t>
            </a:r>
          </a:p>
        </p:txBody>
      </p:sp>
      <p:sp>
        <p:nvSpPr>
          <p:cNvPr id="2" name="Arrow: Striped Right 1">
            <a:hlinkClick r:id="rId11" action="ppaction://hlinksldjump"/>
            <a:extLst>
              <a:ext uri="{FF2B5EF4-FFF2-40B4-BE49-F238E27FC236}">
                <a16:creationId xmlns:a16="http://schemas.microsoft.com/office/drawing/2014/main" xmlns="" id="{CDAF4F1D-6821-4A94-8721-24D0EC00ACB4}"/>
              </a:ext>
            </a:extLst>
          </p:cNvPr>
          <p:cNvSpPr/>
          <p:nvPr/>
        </p:nvSpPr>
        <p:spPr>
          <a:xfrm>
            <a:off x="8358187" y="4743450"/>
            <a:ext cx="614363" cy="400049"/>
          </a:xfrm>
          <a:prstGeom prst="stripedRightArrow">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825963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xmlns="" id="{8C1BDF33-83F9-491E-A57F-96FFDDB4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45" y="-268886"/>
            <a:ext cx="10674657" cy="5993126"/>
          </a:xfrm>
          <a:prstGeom prst="rect">
            <a:avLst/>
          </a:prstGeom>
        </p:spPr>
      </p:pic>
      <p:sp>
        <p:nvSpPr>
          <p:cNvPr id="15" name="Decagon 14">
            <a:extLst>
              <a:ext uri="{FF2B5EF4-FFF2-40B4-BE49-F238E27FC236}">
                <a16:creationId xmlns:a16="http://schemas.microsoft.com/office/drawing/2014/main" xmlns="" id="{DD0D6D10-0D10-4B99-AAE5-DA2596A43B4F}"/>
              </a:ext>
            </a:extLst>
          </p:cNvPr>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a:solidFill>
                  <a:srgbClr val="FF0000"/>
                </a:solidFill>
              </a:rPr>
              <a:t>2</a:t>
            </a:r>
            <a:endParaRPr lang="en-US" sz="2400" dirty="0">
              <a:solidFill>
                <a:srgbClr val="FF0000"/>
              </a:solidFill>
            </a:endParaRPr>
          </a:p>
        </p:txBody>
      </p:sp>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1" y="4586577"/>
            <a:ext cx="6865144" cy="564356"/>
          </a:xfrm>
          <a:prstGeom prst="rect">
            <a:avLst/>
          </a:prstGeom>
        </p:spPr>
      </p:pic>
      <p:pic>
        <p:nvPicPr>
          <p:cNvPr id="10"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6958" y="3497675"/>
            <a:ext cx="1477795" cy="1088902"/>
          </a:xfrm>
          <a:prstGeom prst="rect">
            <a:avLst/>
          </a:prstGeom>
        </p:spPr>
      </p:pic>
      <p:pic>
        <p:nvPicPr>
          <p:cNvPr id="16" name="图片 29">
            <a:hlinkClick r:id="rId6" action="ppaction://hlinksldjump"/>
            <a:extLst>
              <a:ext uri="{FF2B5EF4-FFF2-40B4-BE49-F238E27FC236}">
                <a16:creationId xmlns:a16="http://schemas.microsoft.com/office/drawing/2014/main" xmlns="" id="{81E3235A-777E-4F75-B9C1-24C972FED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382150" y="664958"/>
            <a:ext cx="6024491" cy="438581"/>
          </a:xfrm>
          <a:prstGeom prst="rect">
            <a:avLst/>
          </a:prstGeom>
          <a:solidFill>
            <a:schemeClr val="accent2">
              <a:lumMod val="75000"/>
            </a:schemeClr>
          </a:solidFill>
        </p:spPr>
        <p:txBody>
          <a:bodyPr wrap="square" lIns="68580" tIns="34290" rIns="68580" bIns="34290" rtlCol="0">
            <a:spAutoFit/>
          </a:bodyPr>
          <a:lstStyle/>
          <a:p>
            <a:r>
              <a:rPr lang="en-US" sz="2400" b="1" i="1">
                <a:solidFill>
                  <a:schemeClr val="bg1"/>
                </a:solidFill>
                <a:latin typeface="Times New Roman" pitchFamily="18" charset="0"/>
                <a:cs typeface="Times New Roman" pitchFamily="18" charset="0"/>
              </a:rPr>
              <a:t>Điền vào chỗ “…….” để được kết quả đúng.</a:t>
            </a:r>
            <a:endParaRPr lang="en-US" sz="2400" b="1">
              <a:solidFill>
                <a:schemeClr val="bg1"/>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414" y="1445730"/>
            <a:ext cx="6557963" cy="191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Rounded Corners 4">
            <a:extLst>
              <a:ext uri="{FF2B5EF4-FFF2-40B4-BE49-F238E27FC236}">
                <a16:creationId xmlns:a16="http://schemas.microsoft.com/office/drawing/2014/main" xmlns="" id="{6A229B39-7F21-477A-9E46-D3165EBE1ED9}"/>
              </a:ext>
            </a:extLst>
          </p:cNvPr>
          <p:cNvSpPr/>
          <p:nvPr/>
        </p:nvSpPr>
        <p:spPr>
          <a:xfrm>
            <a:off x="2045409" y="3839161"/>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sp>
        <p:nvSpPr>
          <p:cNvPr id="25" name="TextBox 24">
            <a:extLst>
              <a:ext uri="{FF2B5EF4-FFF2-40B4-BE49-F238E27FC236}">
                <a16:creationId xmlns:a16="http://schemas.microsoft.com/office/drawing/2014/main" xmlns="" id="{3E20D091-031D-430D-B7C5-D33AB175683B}"/>
              </a:ext>
            </a:extLst>
          </p:cNvPr>
          <p:cNvSpPr txBox="1"/>
          <p:nvPr/>
        </p:nvSpPr>
        <p:spPr>
          <a:xfrm>
            <a:off x="4938614" y="1423060"/>
            <a:ext cx="405102"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5</a:t>
            </a:r>
            <a:endParaRPr lang="en-US" sz="2400" b="1">
              <a:solidFill>
                <a:srgbClr val="FF0000"/>
              </a:solidFill>
            </a:endParaRPr>
          </a:p>
        </p:txBody>
      </p:sp>
      <p:sp>
        <p:nvSpPr>
          <p:cNvPr id="26" name="TextBox 25">
            <a:extLst>
              <a:ext uri="{FF2B5EF4-FFF2-40B4-BE49-F238E27FC236}">
                <a16:creationId xmlns:a16="http://schemas.microsoft.com/office/drawing/2014/main" xmlns="" id="{3E20D091-031D-430D-B7C5-D33AB175683B}"/>
              </a:ext>
            </a:extLst>
          </p:cNvPr>
          <p:cNvSpPr txBox="1"/>
          <p:nvPr/>
        </p:nvSpPr>
        <p:spPr>
          <a:xfrm>
            <a:off x="3357374" y="1888939"/>
            <a:ext cx="405102"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8</a:t>
            </a:r>
            <a:endParaRPr lang="en-US" sz="2400" b="1">
              <a:solidFill>
                <a:srgbClr val="FF0000"/>
              </a:solidFill>
            </a:endParaRPr>
          </a:p>
        </p:txBody>
      </p:sp>
      <p:sp>
        <p:nvSpPr>
          <p:cNvPr id="27" name="TextBox 26">
            <a:extLst>
              <a:ext uri="{FF2B5EF4-FFF2-40B4-BE49-F238E27FC236}">
                <a16:creationId xmlns:a16="http://schemas.microsoft.com/office/drawing/2014/main" xmlns="" id="{3E20D091-031D-430D-B7C5-D33AB175683B}"/>
              </a:ext>
            </a:extLst>
          </p:cNvPr>
          <p:cNvSpPr txBox="1"/>
          <p:nvPr/>
        </p:nvSpPr>
        <p:spPr>
          <a:xfrm>
            <a:off x="5287118" y="2338071"/>
            <a:ext cx="652966"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12</a:t>
            </a:r>
            <a:endParaRPr lang="en-US" sz="2400" b="1">
              <a:solidFill>
                <a:srgbClr val="FF0000"/>
              </a:solidFill>
            </a:endParaRPr>
          </a:p>
        </p:txBody>
      </p:sp>
      <p:sp>
        <p:nvSpPr>
          <p:cNvPr id="28" name="TextBox 27">
            <a:extLst>
              <a:ext uri="{FF2B5EF4-FFF2-40B4-BE49-F238E27FC236}">
                <a16:creationId xmlns:a16="http://schemas.microsoft.com/office/drawing/2014/main" xmlns="" id="{3E20D091-031D-430D-B7C5-D33AB175683B}"/>
              </a:ext>
            </a:extLst>
          </p:cNvPr>
          <p:cNvSpPr txBox="1"/>
          <p:nvPr/>
        </p:nvSpPr>
        <p:spPr>
          <a:xfrm>
            <a:off x="3559925" y="2868559"/>
            <a:ext cx="834471"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150</a:t>
            </a:r>
            <a:endParaRPr lang="en-US" sz="2400" b="1">
              <a:solidFill>
                <a:srgbClr val="FF0000"/>
              </a:solidFill>
            </a:endParaRPr>
          </a:p>
        </p:txBody>
      </p:sp>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45" y="-268886"/>
            <a:ext cx="10674657" cy="5993126"/>
          </a:xfrm>
          <a:prstGeom prst="rect">
            <a:avLst/>
          </a:prstGeom>
        </p:spPr>
      </p:pic>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062947" y="635616"/>
            <a:ext cx="3621425" cy="392415"/>
          </a:xfrm>
          <a:prstGeom prst="rect">
            <a:avLst/>
          </a:prstGeom>
        </p:spPr>
        <p:txBody>
          <a:bodyPr wrap="none" lIns="68580" tIns="34290" rIns="68580" bIns="34290">
            <a:spAutoFit/>
          </a:bodyPr>
          <a:lstStyle/>
          <a:p>
            <a:r>
              <a:rPr lang="en-US" altLang="zh-CN" sz="21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Điền dấu “</a:t>
            </a:r>
            <a:r>
              <a:rPr lang="en-US" altLang="zh-CN" sz="21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r>
              <a:rPr lang="en-US" altLang="zh-CN" sz="21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 vào ô thích hợp</a:t>
            </a:r>
            <a:endParaRPr lang="zh-CN" altLang="en-US" sz="21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52" y="4405829"/>
            <a:ext cx="6865144" cy="564356"/>
          </a:xfrm>
          <a:prstGeom prst="rect">
            <a:avLst/>
          </a:prstGeom>
        </p:spPr>
      </p:pic>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97" y="3856748"/>
            <a:ext cx="506715" cy="1056687"/>
          </a:xfrm>
          <a:prstGeom prst="rect">
            <a:avLst/>
          </a:prstGeom>
        </p:spPr>
      </p:pic>
      <p:sp>
        <p:nvSpPr>
          <p:cNvPr id="11" name="Decagon 10"/>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rgbClr val="FF0000"/>
                </a:solidFill>
              </a:rPr>
              <a:t>3</a:t>
            </a:r>
          </a:p>
        </p:txBody>
      </p:sp>
      <p:graphicFrame>
        <p:nvGraphicFramePr>
          <p:cNvPr id="2" name="Table 2">
            <a:extLst>
              <a:ext uri="{FF2B5EF4-FFF2-40B4-BE49-F238E27FC236}">
                <a16:creationId xmlns:a16="http://schemas.microsoft.com/office/drawing/2014/main" xmlns="" id="{FCBC3EFF-B2BE-4D0B-A5CA-6CEC4E0847C5}"/>
              </a:ext>
            </a:extLst>
          </p:cNvPr>
          <p:cNvGraphicFramePr>
            <a:graphicFrameLocks noGrp="1"/>
          </p:cNvGraphicFramePr>
          <p:nvPr>
            <p:extLst>
              <p:ext uri="{D42A27DB-BD31-4B8C-83A1-F6EECF244321}">
                <p14:modId xmlns:p14="http://schemas.microsoft.com/office/powerpoint/2010/main" val="3125720577"/>
              </p:ext>
            </p:extLst>
          </p:nvPr>
        </p:nvGraphicFramePr>
        <p:xfrm>
          <a:off x="375552" y="1170383"/>
          <a:ext cx="8354112" cy="2525760"/>
        </p:xfrm>
        <a:graphic>
          <a:graphicData uri="http://schemas.openxmlformats.org/drawingml/2006/table">
            <a:tbl>
              <a:tblPr firstRow="1" bandRow="1">
                <a:tableStyleId>{1E171933-4619-4E11-9A3F-F7608DF75F80}</a:tableStyleId>
              </a:tblPr>
              <a:tblGrid>
                <a:gridCol w="6734739">
                  <a:extLst>
                    <a:ext uri="{9D8B030D-6E8A-4147-A177-3AD203B41FA5}">
                      <a16:colId xmlns:a16="http://schemas.microsoft.com/office/drawing/2014/main" xmlns="" val="2770808496"/>
                    </a:ext>
                  </a:extLst>
                </a:gridCol>
                <a:gridCol w="818993">
                  <a:extLst>
                    <a:ext uri="{9D8B030D-6E8A-4147-A177-3AD203B41FA5}">
                      <a16:colId xmlns:a16="http://schemas.microsoft.com/office/drawing/2014/main" xmlns="" val="2131797961"/>
                    </a:ext>
                  </a:extLst>
                </a:gridCol>
                <a:gridCol w="800380">
                  <a:extLst>
                    <a:ext uri="{9D8B030D-6E8A-4147-A177-3AD203B41FA5}">
                      <a16:colId xmlns:a16="http://schemas.microsoft.com/office/drawing/2014/main" xmlns="" val="803923092"/>
                    </a:ext>
                  </a:extLst>
                </a:gridCol>
              </a:tblGrid>
              <a:tr h="505152">
                <a:tc>
                  <a:txBody>
                    <a:bodyPr/>
                    <a:lstStyle/>
                    <a:p>
                      <a:pPr algn="ctr">
                        <a:lnSpc>
                          <a:spcPct val="150000"/>
                        </a:lnSpc>
                      </a:pPr>
                      <a:r>
                        <a:rPr lang="en-US" sz="1800">
                          <a:solidFill>
                            <a:schemeClr val="tx1"/>
                          </a:solidFill>
                        </a:rPr>
                        <a:t>Câu</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a:solidFill>
                            <a:schemeClr val="tx1"/>
                          </a:solidFill>
                        </a:rPr>
                        <a:t>Đúng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a:solidFill>
                            <a:schemeClr val="tx1"/>
                          </a:solidFill>
                        </a:rPr>
                        <a:t>Sai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94449135"/>
                  </a:ext>
                </a:extLst>
              </a:tr>
              <a:tr h="505152">
                <a:tc>
                  <a:txBody>
                    <a:bodyPr/>
                    <a:lstStyle/>
                    <a:p>
                      <a:pPr>
                        <a:lnSpc>
                          <a:spcPct val="150000"/>
                        </a:lnSpc>
                      </a:pPr>
                      <a:r>
                        <a:rPr lang="en-US" sz="1800">
                          <a:latin typeface="Times New Roman" pitchFamily="18" charset="0"/>
                          <a:cs typeface="Times New Roman" pitchFamily="18" charset="0"/>
                        </a:rPr>
                        <a:t>a</a:t>
                      </a:r>
                      <a:r>
                        <a:rPr lang="en-US" sz="1800" smtClean="0">
                          <a:latin typeface="Times New Roman" pitchFamily="18" charset="0"/>
                          <a:cs typeface="Times New Roman" pitchFamily="18" charset="0"/>
                        </a:rPr>
                        <a:t>)</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91936663"/>
                  </a:ext>
                </a:extLst>
              </a:tr>
              <a:tr h="505152">
                <a:tc>
                  <a:txBody>
                    <a:bodyPr/>
                    <a:lstStyle/>
                    <a:p>
                      <a:pPr>
                        <a:lnSpc>
                          <a:spcPct val="150000"/>
                        </a:lnSpc>
                      </a:pPr>
                      <a:r>
                        <a:rPr lang="en-US" sz="1800">
                          <a:latin typeface="Times New Roman" pitchFamily="18" charset="0"/>
                          <a:cs typeface="Times New Roman" pitchFamily="18" charset="0"/>
                        </a:rPr>
                        <a:t>b</a:t>
                      </a:r>
                      <a:r>
                        <a:rPr lang="en-US" sz="1800" smtClean="0">
                          <a:latin typeface="Times New Roman" pitchFamily="18" charset="0"/>
                          <a:cs typeface="Times New Roman" pitchFamily="18" charset="0"/>
                        </a:rPr>
                        <a:t>)</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3492722"/>
                  </a:ext>
                </a:extLst>
              </a:tr>
              <a:tr h="505152">
                <a:tc>
                  <a:txBody>
                    <a:bodyPr/>
                    <a:lstStyle/>
                    <a:p>
                      <a:pPr>
                        <a:lnSpc>
                          <a:spcPct val="150000"/>
                        </a:lnSpc>
                      </a:pPr>
                      <a:r>
                        <a:rPr lang="en-US" sz="1800">
                          <a:latin typeface="Times New Roman" pitchFamily="18" charset="0"/>
                          <a:cs typeface="Times New Roman" pitchFamily="18" charset="0"/>
                        </a:rPr>
                        <a:t>c</a:t>
                      </a:r>
                      <a:r>
                        <a:rPr lang="en-US" sz="1800" smtClean="0">
                          <a:latin typeface="Times New Roman" pitchFamily="18" charset="0"/>
                          <a:cs typeface="Times New Roman" pitchFamily="18" charset="0"/>
                        </a:rPr>
                        <a:t>) </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2102080"/>
                  </a:ext>
                </a:extLst>
              </a:tr>
              <a:tr h="505152">
                <a:tc>
                  <a:txBody>
                    <a:bodyPr/>
                    <a:lstStyle/>
                    <a:p>
                      <a:pPr>
                        <a:lnSpc>
                          <a:spcPct val="150000"/>
                        </a:lnSpc>
                      </a:pPr>
                      <a:r>
                        <a:rPr lang="en-US" sz="1800">
                          <a:latin typeface="Times New Roman" pitchFamily="18" charset="0"/>
                          <a:cs typeface="Times New Roman" pitchFamily="18" charset="0"/>
                        </a:rPr>
                        <a:t>d</a:t>
                      </a:r>
                      <a:r>
                        <a:rPr lang="en-US" sz="1800" smtClean="0">
                          <a:latin typeface="Times New Roman" pitchFamily="18" charset="0"/>
                          <a:cs typeface="Times New Roman" pitchFamily="18" charset="0"/>
                        </a:rPr>
                        <a:t>) </a:t>
                      </a:r>
                      <a:endParaRPr lang="en-US" sz="1800">
                        <a:latin typeface="Times New Roman" pitchFamily="18" charset="0"/>
                        <a:cs typeface="Times New Roman"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4005490"/>
                  </a:ext>
                </a:extLst>
              </a:tr>
            </a:tbl>
          </a:graphicData>
        </a:graphic>
      </p:graphicFrame>
      <p:sp>
        <p:nvSpPr>
          <p:cNvPr id="14" name="TextBox 13">
            <a:extLst>
              <a:ext uri="{FF2B5EF4-FFF2-40B4-BE49-F238E27FC236}">
                <a16:creationId xmlns:a16="http://schemas.microsoft.com/office/drawing/2014/main" xmlns="" id="{3E20D091-031D-430D-B7C5-D33AB175683B}"/>
              </a:ext>
            </a:extLst>
          </p:cNvPr>
          <p:cNvSpPr txBox="1"/>
          <p:nvPr/>
        </p:nvSpPr>
        <p:spPr>
          <a:xfrm>
            <a:off x="7333211" y="1676869"/>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15" name="TextBox 14">
            <a:extLst>
              <a:ext uri="{FF2B5EF4-FFF2-40B4-BE49-F238E27FC236}">
                <a16:creationId xmlns:a16="http://schemas.microsoft.com/office/drawing/2014/main" xmlns="" id="{5FBBB157-7560-4B90-94E0-2A9FADB0BA03}"/>
              </a:ext>
            </a:extLst>
          </p:cNvPr>
          <p:cNvSpPr txBox="1"/>
          <p:nvPr/>
        </p:nvSpPr>
        <p:spPr>
          <a:xfrm>
            <a:off x="8116038" y="2191012"/>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16" name="TextBox 15">
            <a:extLst>
              <a:ext uri="{FF2B5EF4-FFF2-40B4-BE49-F238E27FC236}">
                <a16:creationId xmlns:a16="http://schemas.microsoft.com/office/drawing/2014/main" xmlns="" id="{9F096C3B-1655-461B-A951-2D0CB54C4AB7}"/>
              </a:ext>
            </a:extLst>
          </p:cNvPr>
          <p:cNvSpPr txBox="1"/>
          <p:nvPr/>
        </p:nvSpPr>
        <p:spPr>
          <a:xfrm>
            <a:off x="8116038" y="2727678"/>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17" name="TextBox 16">
            <a:extLst>
              <a:ext uri="{FF2B5EF4-FFF2-40B4-BE49-F238E27FC236}">
                <a16:creationId xmlns:a16="http://schemas.microsoft.com/office/drawing/2014/main" xmlns="" id="{E29DF856-4CAC-434A-9C30-6E1772296FB8}"/>
              </a:ext>
            </a:extLst>
          </p:cNvPr>
          <p:cNvSpPr txBox="1"/>
          <p:nvPr/>
        </p:nvSpPr>
        <p:spPr>
          <a:xfrm>
            <a:off x="7333211" y="3208357"/>
            <a:ext cx="405102" cy="577081"/>
          </a:xfrm>
          <a:prstGeom prst="rect">
            <a:avLst/>
          </a:prstGeom>
          <a:noFill/>
        </p:spPr>
        <p:txBody>
          <a:bodyPr wrap="square" lIns="68580" tIns="34290" rIns="68580" bIns="34290">
            <a:spAutoFit/>
          </a:bodyPr>
          <a:lstStyle/>
          <a:p>
            <a:r>
              <a:rPr lang="en-US" altLang="zh-CN" sz="33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3300" b="1">
              <a:solidFill>
                <a:srgbClr val="FF0000"/>
              </a:solidFill>
            </a:endParaRPr>
          </a:p>
        </p:txBody>
      </p:sp>
      <p:sp>
        <p:nvSpPr>
          <p:cNvPr id="5" name="Rectangle: Rounded Corners 4">
            <a:extLst>
              <a:ext uri="{FF2B5EF4-FFF2-40B4-BE49-F238E27FC236}">
                <a16:creationId xmlns:a16="http://schemas.microsoft.com/office/drawing/2014/main" xmlns="" id="{6A229B39-7F21-477A-9E46-D3165EBE1ED9}"/>
              </a:ext>
            </a:extLst>
          </p:cNvPr>
          <p:cNvSpPr/>
          <p:nvPr/>
        </p:nvSpPr>
        <p:spPr>
          <a:xfrm>
            <a:off x="857854" y="3839161"/>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pic>
        <p:nvPicPr>
          <p:cNvPr id="19" name="图片 29">
            <a:hlinkClick r:id="rId6" action="ppaction://hlinksldjump"/>
            <a:extLst>
              <a:ext uri="{FF2B5EF4-FFF2-40B4-BE49-F238E27FC236}">
                <a16:creationId xmlns:a16="http://schemas.microsoft.com/office/drawing/2014/main" xmlns="" id="{4E424D78-70A2-40EA-9CF0-192DF00C6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124" y="1783937"/>
            <a:ext cx="3514735" cy="3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767" y="2288203"/>
            <a:ext cx="4489212" cy="28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768" y="2787780"/>
            <a:ext cx="4489211" cy="29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767" y="3306252"/>
            <a:ext cx="5470433" cy="27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nextCondLst>
                <p:cond evt="onClick" delay="0">
                  <p:tgtEl>
                    <p:spTgt spid="5"/>
                  </p:tgtEl>
                </p:cond>
              </p:nextCondLst>
            </p:seq>
          </p:childTnLst>
        </p:cTn>
      </p:par>
    </p:tnLst>
    <p:bldLst>
      <p:bldP spid="51" grpId="0"/>
      <p:bldP spid="14" grpId="0"/>
      <p:bldP spid="15" grpId="0"/>
      <p:bldP spid="16" grpId="0"/>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xmlns="" id="{740645B9-6392-4917-A86D-4823FB3C6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445" y="-268886"/>
            <a:ext cx="10674657" cy="5993126"/>
          </a:xfrm>
          <a:prstGeom prst="rect">
            <a:avLst/>
          </a:prstGeom>
        </p:spPr>
      </p:pic>
      <p:pic>
        <p:nvPicPr>
          <p:cNvPr id="26" name="图片 29">
            <a:hlinkClick r:id="rId5" action="ppaction://hlinksldjump"/>
            <a:extLst>
              <a:ext uri="{FF2B5EF4-FFF2-40B4-BE49-F238E27FC236}">
                <a16:creationId xmlns:a16="http://schemas.microsoft.com/office/drawing/2014/main" xmlns="" id="{219B5E34-1369-41EC-9E47-B17843F75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1" y="4586577"/>
            <a:ext cx="6865144" cy="564356"/>
          </a:xfrm>
          <a:prstGeom prst="rect">
            <a:avLst/>
          </a:prstGeom>
        </p:spPr>
      </p:pic>
      <p:pic>
        <p:nvPicPr>
          <p:cNvPr id="10"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25834">
            <a:off x="99991" y="3991407"/>
            <a:ext cx="1084028" cy="1096460"/>
          </a:xfrm>
          <a:prstGeom prst="rect">
            <a:avLst/>
          </a:prstGeom>
        </p:spPr>
      </p:pic>
      <p:sp>
        <p:nvSpPr>
          <p:cNvPr id="27" name="Decagon 26">
            <a:extLst>
              <a:ext uri="{FF2B5EF4-FFF2-40B4-BE49-F238E27FC236}">
                <a16:creationId xmlns:a16="http://schemas.microsoft.com/office/drawing/2014/main" xmlns="" id="{09572FE0-46A4-4767-BAB6-7E8F71D813AC}"/>
              </a:ext>
            </a:extLst>
          </p:cNvPr>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a:solidFill>
                  <a:srgbClr val="FF0000"/>
                </a:solidFill>
              </a:rPr>
              <a:t>4</a:t>
            </a:r>
            <a:endParaRPr lang="en-US" sz="2400" dirty="0">
              <a:solidFill>
                <a:srgbClr val="FF0000"/>
              </a:solidFill>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6288" y="551835"/>
            <a:ext cx="5491226" cy="36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167" y="1189377"/>
            <a:ext cx="1889299" cy="58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167" y="2128120"/>
            <a:ext cx="2915204" cy="62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3167" y="3112477"/>
            <a:ext cx="7695027" cy="60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95762" y="1107831"/>
            <a:ext cx="3793556" cy="63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5761" y="2174483"/>
            <a:ext cx="5054923" cy="57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9177" y="3935774"/>
            <a:ext cx="4156070" cy="5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nvGraphicFramePr>
        <p:xfrm>
          <a:off x="3325416" y="2413397"/>
          <a:ext cx="2493169" cy="314325"/>
        </p:xfrm>
        <a:graphic>
          <a:graphicData uri="http://schemas.openxmlformats.org/presentationml/2006/ole">
            <mc:AlternateContent xmlns:mc="http://schemas.openxmlformats.org/markup-compatibility/2006">
              <mc:Choice xmlns:v="urn:schemas-microsoft-com:vml" Requires="v">
                <p:oleObj spid="_x0000_s3094" name="Bitmap Image" r:id="" imgW="3324240" imgH="419040" progId="Paint.Picture">
                  <p:embed/>
                </p:oleObj>
              </mc:Choice>
              <mc:Fallback>
                <p:oleObj name="Bitmap Image" r:id="" imgW="3324240" imgH="419040" progId="Paint.Picture">
                  <p:embed/>
                  <p:pic>
                    <p:nvPicPr>
                      <p:cNvPr id="0" name=""/>
                      <p:cNvPicPr/>
                      <p:nvPr/>
                    </p:nvPicPr>
                    <p:blipFill/>
                    <p:spPr>
                      <a:xfrm>
                        <a:off x="3325416" y="2413397"/>
                        <a:ext cx="2493169" cy="314325"/>
                      </a:xfrm>
                      <a:prstGeom prst="rect">
                        <a:avLst/>
                      </a:prstGeom>
                    </p:spPr>
                  </p:pic>
                </p:oleObj>
              </mc:Fallback>
            </mc:AlternateContent>
          </a:graphicData>
        </a:graphic>
      </p:graphicFrame>
      <p:sp>
        <p:nvSpPr>
          <p:cNvPr id="30" name="Rectangle: Rounded Corners 4">
            <a:extLst>
              <a:ext uri="{FF2B5EF4-FFF2-40B4-BE49-F238E27FC236}">
                <a16:creationId xmlns:a16="http://schemas.microsoft.com/office/drawing/2014/main" xmlns="" id="{6A229B39-7F21-477A-9E46-D3165EBE1ED9}"/>
              </a:ext>
            </a:extLst>
          </p:cNvPr>
          <p:cNvSpPr/>
          <p:nvPr/>
        </p:nvSpPr>
        <p:spPr>
          <a:xfrm>
            <a:off x="960544" y="4265097"/>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sp>
        <p:nvSpPr>
          <p:cNvPr id="31" name="TextBox 30">
            <a:extLst>
              <a:ext uri="{FF2B5EF4-FFF2-40B4-BE49-F238E27FC236}">
                <a16:creationId xmlns:a16="http://schemas.microsoft.com/office/drawing/2014/main" xmlns="" id="{3E20D091-031D-430D-B7C5-D33AB175683B}"/>
              </a:ext>
            </a:extLst>
          </p:cNvPr>
          <p:cNvSpPr txBox="1"/>
          <p:nvPr/>
        </p:nvSpPr>
        <p:spPr>
          <a:xfrm>
            <a:off x="5211583" y="914239"/>
            <a:ext cx="781253" cy="1084913"/>
          </a:xfrm>
          <a:prstGeom prst="rect">
            <a:avLst/>
          </a:prstGeom>
          <a:noFill/>
        </p:spPr>
        <p:txBody>
          <a:bodyPr wrap="square" lIns="68580" tIns="34290" rIns="68580" bIns="34290">
            <a:spAutoFit/>
          </a:bodyPr>
          <a:lstStyle/>
          <a:p>
            <a:endParaRPr lang="en-US" sz="6600" b="1">
              <a:solidFill>
                <a:srgbClr val="FF0000"/>
              </a:solidFill>
            </a:endParaRPr>
          </a:p>
        </p:txBody>
      </p:sp>
      <p:sp>
        <p:nvSpPr>
          <p:cNvPr id="13" name="Oval 12"/>
          <p:cNvSpPr/>
          <p:nvPr/>
        </p:nvSpPr>
        <p:spPr>
          <a:xfrm>
            <a:off x="5349239" y="1189377"/>
            <a:ext cx="427307" cy="5499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32" name="Oval 31"/>
          <p:cNvSpPr/>
          <p:nvPr/>
        </p:nvSpPr>
        <p:spPr>
          <a:xfrm>
            <a:off x="5677192" y="2177777"/>
            <a:ext cx="427307" cy="5499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
        <p:nvSpPr>
          <p:cNvPr id="33" name="Oval 32"/>
          <p:cNvSpPr/>
          <p:nvPr/>
        </p:nvSpPr>
        <p:spPr>
          <a:xfrm>
            <a:off x="5249886" y="3922810"/>
            <a:ext cx="427307" cy="5499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en-US"/>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heel(1)">
                                      <p:cBhvr>
                                        <p:cTn id="24" dur="2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13"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xmlns=""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74" y="-225343"/>
            <a:ext cx="10674657" cy="5993126"/>
          </a:xfrm>
          <a:prstGeom prst="rect">
            <a:avLst/>
          </a:prstGeom>
        </p:spPr>
      </p:pic>
      <p:pic>
        <p:nvPicPr>
          <p:cNvPr id="26" name="图片 29">
            <a:hlinkClick r:id="rId4" action="ppaction://hlinksldjump"/>
            <a:extLst>
              <a:ext uri="{FF2B5EF4-FFF2-40B4-BE49-F238E27FC236}">
                <a16:creationId xmlns:a16="http://schemas.microsoft.com/office/drawing/2014/main" xmlns=""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886" y="300057"/>
            <a:ext cx="1048477" cy="88932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3145408" y="1616555"/>
            <a:ext cx="138548" cy="640560"/>
          </a:xfrm>
          <a:prstGeom prst="rect">
            <a:avLst/>
          </a:prstGeom>
        </p:spPr>
        <p:txBody>
          <a:bodyPr wrap="none" lIns="68580" tIns="34290" rIns="68580" bIns="34290">
            <a:spAutoFit/>
          </a:bodyPr>
          <a:lstStyle/>
          <a:p>
            <a:endParaRPr lang="zh-CN" altLang="en-US" sz="37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1" y="4586577"/>
            <a:ext cx="6865144" cy="564356"/>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20771" y="3991407"/>
            <a:ext cx="1084028" cy="1096460"/>
          </a:xfrm>
          <a:prstGeom prst="rect">
            <a:avLst/>
          </a:prstGeom>
        </p:spPr>
      </p:pic>
      <p:sp>
        <p:nvSpPr>
          <p:cNvPr id="27" name="Decagon 26">
            <a:extLst>
              <a:ext uri="{FF2B5EF4-FFF2-40B4-BE49-F238E27FC236}">
                <a16:creationId xmlns:a16="http://schemas.microsoft.com/office/drawing/2014/main" xmlns="" id="{09572FE0-46A4-4767-BAB6-7E8F71D813AC}"/>
              </a:ext>
            </a:extLst>
          </p:cNvPr>
          <p:cNvSpPr/>
          <p:nvPr/>
        </p:nvSpPr>
        <p:spPr>
          <a:xfrm>
            <a:off x="7535763" y="511370"/>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a:solidFill>
                  <a:srgbClr val="FF0000"/>
                </a:solidFill>
              </a:rPr>
              <a:t>4</a:t>
            </a:r>
            <a:endParaRPr lang="en-US" sz="2400" dirty="0">
              <a:solidFill>
                <a:srgbClr val="FF0000"/>
              </a:solidFill>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4943" y="943064"/>
            <a:ext cx="7269959" cy="49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4682" y="1571440"/>
            <a:ext cx="3815143" cy="296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Rounded Corners 4">
            <a:extLst>
              <a:ext uri="{FF2B5EF4-FFF2-40B4-BE49-F238E27FC236}">
                <a16:creationId xmlns:a16="http://schemas.microsoft.com/office/drawing/2014/main" xmlns="" id="{6A229B39-7F21-477A-9E46-D3165EBE1ED9}"/>
              </a:ext>
            </a:extLst>
          </p:cNvPr>
          <p:cNvSpPr/>
          <p:nvPr/>
        </p:nvSpPr>
        <p:spPr>
          <a:xfrm>
            <a:off x="1011148" y="4265097"/>
            <a:ext cx="1169273" cy="54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a:t>ĐÁP ÁN:</a:t>
            </a:r>
          </a:p>
        </p:txBody>
      </p:sp>
      <p:sp>
        <p:nvSpPr>
          <p:cNvPr id="22" name="TextBox 21">
            <a:extLst>
              <a:ext uri="{FF2B5EF4-FFF2-40B4-BE49-F238E27FC236}">
                <a16:creationId xmlns:a16="http://schemas.microsoft.com/office/drawing/2014/main" xmlns="" id="{3E20D091-031D-430D-B7C5-D33AB175683B}"/>
              </a:ext>
            </a:extLst>
          </p:cNvPr>
          <p:cNvSpPr txBox="1"/>
          <p:nvPr/>
        </p:nvSpPr>
        <p:spPr>
          <a:xfrm>
            <a:off x="5756013" y="1848996"/>
            <a:ext cx="1044837" cy="438581"/>
          </a:xfrm>
          <a:prstGeom prst="rect">
            <a:avLst/>
          </a:prstGeom>
          <a:noFill/>
        </p:spPr>
        <p:txBody>
          <a:bodyPr wrap="square" lIns="68580" tIns="34290" rIns="68580" bIns="34290">
            <a:spAutoFit/>
          </a:bodyPr>
          <a:lstStyle/>
          <a:p>
            <a:r>
              <a:rPr lang="en-US" sz="2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 </a:t>
            </a:r>
            <a:endParaRPr lang="en-US" sz="2400" b="1">
              <a:solidFill>
                <a:srgbClr val="FF0000"/>
              </a:solidFill>
            </a:endParaRPr>
          </a:p>
        </p:txBody>
      </p:sp>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024" y="1848995"/>
            <a:ext cx="551498" cy="43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5014" y="2423160"/>
            <a:ext cx="631508" cy="38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5519" y="2934094"/>
            <a:ext cx="805311" cy="44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4990" y="3464719"/>
            <a:ext cx="1165860" cy="45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3488" y="3981494"/>
            <a:ext cx="1124502" cy="54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8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down)">
                                      <p:cBhvr>
                                        <p:cTn id="19" dur="500"/>
                                        <p:tgtEl>
                                          <p:spTgt spid="41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wipe(down)">
                                      <p:cBhvr>
                                        <p:cTn id="24" dur="500"/>
                                        <p:tgtEl>
                                          <p:spTgt spid="41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wipe(down)">
                                      <p:cBhvr>
                                        <p:cTn id="29" dur="500"/>
                                        <p:tgtEl>
                                          <p:spTgt spid="41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103"/>
                                        </p:tgtEl>
                                        <p:attrNameLst>
                                          <p:attrName>style.visibility</p:attrName>
                                        </p:attrNameLst>
                                      </p:cBhvr>
                                      <p:to>
                                        <p:strVal val="visible"/>
                                      </p:to>
                                    </p:set>
                                    <p:animEffect transition="in" filter="wipe(down)">
                                      <p:cBhvr>
                                        <p:cTn id="34" dur="500"/>
                                        <p:tgtEl>
                                          <p:spTgt spid="410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104"/>
                                        </p:tgtEl>
                                        <p:attrNameLst>
                                          <p:attrName>style.visibility</p:attrName>
                                        </p:attrNameLst>
                                      </p:cBhvr>
                                      <p:to>
                                        <p:strVal val="visible"/>
                                      </p:to>
                                    </p:set>
                                    <p:animEffect transition="in" filter="wipe(down)">
                                      <p:cBhvr>
                                        <p:cTn id="39"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xmlns="" id="{7AD273C4-DA5B-4834-BBC8-245D4745894D}"/>
              </a:ext>
            </a:extLst>
          </p:cNvPr>
          <p:cNvSpPr>
            <a:spLocks noGrp="1"/>
          </p:cNvSpPr>
          <p:nvPr>
            <p:ph type="title"/>
          </p:nvPr>
        </p:nvSpPr>
        <p:spPr>
          <a:xfrm>
            <a:off x="0" y="-10551"/>
            <a:ext cx="9144000" cy="994172"/>
          </a:xfrm>
          <a:solidFill>
            <a:schemeClr val="accent4">
              <a:lumMod val="20000"/>
              <a:lumOff val="80000"/>
            </a:schemeClr>
          </a:solidFill>
        </p:spPr>
        <p:txBody>
          <a:bodyPr>
            <a:normAutofit fontScale="90000"/>
          </a:bodyPr>
          <a:lstStyle/>
          <a:p>
            <a:pPr algn="ctr">
              <a:lnSpc>
                <a:spcPct val="150000"/>
              </a:lnSpc>
            </a:pPr>
            <a:r>
              <a:rPr lang="vi-VN" sz="2300" b="1">
                <a:latin typeface="+mn-lt"/>
              </a:rPr>
              <a:t>Eratosthenes (tiếng Hy Lạp: </a:t>
            </a:r>
            <a:r>
              <a:rPr lang="el-GR" sz="2300" b="1">
                <a:latin typeface="+mn-lt"/>
              </a:rPr>
              <a:t>Ερατοσθένης; 276 </a:t>
            </a:r>
            <a:r>
              <a:rPr lang="vi-VN" sz="2300" b="1">
                <a:latin typeface="+mn-lt"/>
              </a:rPr>
              <a:t>TCN – 194 TCN) </a:t>
            </a:r>
            <a:r>
              <a:rPr lang="en-US" sz="2300" b="1">
                <a:latin typeface="+mn-lt"/>
              </a:rPr>
              <a:t/>
            </a:r>
            <a:br>
              <a:rPr lang="en-US" sz="2300" b="1">
                <a:latin typeface="+mn-lt"/>
              </a:rPr>
            </a:br>
            <a:r>
              <a:rPr lang="vi-VN" sz="2300" b="1">
                <a:latin typeface="+mn-lt"/>
              </a:rPr>
              <a:t>là một nhà toán học, địa lý và thiên văn người Hy Lạp.</a:t>
            </a:r>
            <a:endParaRPr lang="en-US" sz="2300" b="1">
              <a:latin typeface="+mn-lt"/>
            </a:endParaRPr>
          </a:p>
        </p:txBody>
      </p:sp>
      <p:sp>
        <p:nvSpPr>
          <p:cNvPr id="7" name="TextBox 6">
            <a:extLst>
              <a:ext uri="{FF2B5EF4-FFF2-40B4-BE49-F238E27FC236}">
                <a16:creationId xmlns:a16="http://schemas.microsoft.com/office/drawing/2014/main" xmlns="" id="{F6D8DAA0-5D58-46D3-9547-841BCB42C2EC}"/>
              </a:ext>
            </a:extLst>
          </p:cNvPr>
          <p:cNvSpPr txBox="1"/>
          <p:nvPr/>
        </p:nvSpPr>
        <p:spPr>
          <a:xfrm>
            <a:off x="206620" y="1179324"/>
            <a:ext cx="4794446" cy="3263504"/>
          </a:xfrm>
          <a:prstGeom prst="rect">
            <a:avLst/>
          </a:prstGeom>
        </p:spPr>
        <p:txBody>
          <a:bodyPr vert="horz" lIns="68580" tIns="34290" rIns="68580" bIns="34290" rtlCol="0">
            <a:noAutofit/>
          </a:bodyPr>
          <a:lstStyle/>
          <a:p>
            <a:pPr indent="-171450" algn="just">
              <a:lnSpc>
                <a:spcPct val="120000"/>
              </a:lnSpc>
              <a:spcAft>
                <a:spcPts val="450"/>
              </a:spcAft>
              <a:buFont typeface="Arial" panose="020B0604020202020204" pitchFamily="34" charset="0"/>
              <a:buChar char="•"/>
            </a:pPr>
            <a:r>
              <a:rPr lang="en-US" sz="1700">
                <a:latin typeface="Arial" panose="020B0604020202020204" pitchFamily="34" charset="0"/>
                <a:cs typeface="Arial" panose="020B0604020202020204" pitchFamily="34" charset="0"/>
              </a:rPr>
              <a:t>Ông sinh ra tại Cyrene (ngày nay thuộc Libya), nhưng dành hầu hết cuộc đời và sự nghiệp tại Alexandria (Ai Cập) . Ông được nhắc tới vì đã phát kiến ra hệ thống kinh độ và vĩ độ cũng như tính toán gần chính xác kích thước của Trái Đất.</a:t>
            </a:r>
          </a:p>
          <a:p>
            <a:pPr indent="-171450" algn="just">
              <a:lnSpc>
                <a:spcPct val="120000"/>
              </a:lnSpc>
              <a:spcAft>
                <a:spcPts val="450"/>
              </a:spcAft>
              <a:buFont typeface="Arial" panose="020B0604020202020204" pitchFamily="34" charset="0"/>
              <a:buChar char="•"/>
            </a:pPr>
            <a:r>
              <a:rPr lang="en-US" sz="1700">
                <a:latin typeface="Arial" panose="020B0604020202020204" pitchFamily="34" charset="0"/>
                <a:cs typeface="Arial" panose="020B0604020202020204" pitchFamily="34" charset="0"/>
              </a:rPr>
              <a:t>Trong tác phẩm Trong các chuyển động tròn của các thiên thể, Cleomedes cho rằng ông đã tính toán chính xác chu vi Trái Đất vào khoảng năm 240 TCN, bằng sử dụng các phương pháp lượng giác và kiến thức về góc lên của Mặt Trời vào giữa trưa tại Alexandria và Syene (ngày nay là Aswan, Ai Cập).</a:t>
            </a:r>
          </a:p>
        </p:txBody>
      </p:sp>
      <p:pic>
        <p:nvPicPr>
          <p:cNvPr id="1026" name="Picture 2">
            <a:extLst>
              <a:ext uri="{FF2B5EF4-FFF2-40B4-BE49-F238E27FC236}">
                <a16:creationId xmlns:a16="http://schemas.microsoft.com/office/drawing/2014/main" xmlns="" id="{3D13D049-ED13-40B7-B029-41642047E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5037" y="1248079"/>
            <a:ext cx="3886200" cy="3215831"/>
          </a:xfrm>
          <a:prstGeom prst="rect">
            <a:avLst/>
          </a:prstGeom>
          <a:solidFill>
            <a:srgbClr val="FFFFFF"/>
          </a:solidFill>
        </p:spPr>
      </p:pic>
    </p:spTree>
    <p:extLst>
      <p:ext uri="{BB962C8B-B14F-4D97-AF65-F5344CB8AC3E}">
        <p14:creationId xmlns:p14="http://schemas.microsoft.com/office/powerpoint/2010/main" val="2527797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elements/1.1/"/>
    <ds:schemaRef ds:uri="http://schemas.microsoft.com/office/2006/metadata/properties"/>
    <ds:schemaRef ds:uri="http://schemas.microsoft.com/office/2006/documentManagement/types"/>
    <ds:schemaRef ds:uri="16c05727-aa75-4e4a-9b5f-8a80a1165891"/>
    <ds:schemaRef ds:uri="http://purl.org/dc/dcmitype/"/>
    <ds:schemaRef ds:uri="http://purl.org/dc/terms/"/>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1765</TotalTime>
  <Words>344</Words>
  <Application>Microsoft Office PowerPoint</Application>
  <PresentationFormat>On-screen Show (16:9)</PresentationFormat>
  <Paragraphs>78</Paragraphs>
  <Slides>16</Slides>
  <Notes>10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Eratosthenes (tiếng Hy Lạp: Ερατοσθένης; 276 TCN – 194 TCN)  là một nhà toán học, địa lý và thiên văn người Hy Lạp.</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Nguyen </cp:lastModifiedBy>
  <cp:revision>68</cp:revision>
  <dcterms:created xsi:type="dcterms:W3CDTF">2021-06-07T13:44:30Z</dcterms:created>
  <dcterms:modified xsi:type="dcterms:W3CDTF">2021-08-19T14:38:12Z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